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381" r:id="rId5"/>
  </p:sldIdLst>
  <p:sldSz cx="10075863" cy="7556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375C1D-073C-0EDB-F742-60B5140FA318}" name="ALOZY Stephane" initials="AS" userId="S::salozy@igesa.fr::6b3e11e8-287a-4aa4-a9f8-e2d50601aaa3" providerId="AD"/>
  <p188:author id="{F9670545-48DE-520A-0860-1DC4E5E39D80}" name="NICOLAI Guillaume" initials="GN" userId="S::gnicolai@igesa.fr::d0349e7b-2797-4e57-94ca-b4df918beb9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LA GIRAUDIERE Hugues" initials="DLGH" lastIdx="17" clrIdx="0">
    <p:extLst>
      <p:ext uri="{19B8F6BF-5375-455C-9EA6-DF929625EA0E}">
        <p15:presenceInfo xmlns:p15="http://schemas.microsoft.com/office/powerpoint/2012/main" userId="S::hdelagiraudiere@igesa.fr::5b7c2bd7-dcf1-47b7-9947-d18ac3d0acbd" providerId="AD"/>
      </p:ext>
    </p:extLst>
  </p:cmAuthor>
  <p:cmAuthor id="2" name="ALOZY Stephane" initials="AS" lastIdx="20" clrIdx="1">
    <p:extLst>
      <p:ext uri="{19B8F6BF-5375-455C-9EA6-DF929625EA0E}">
        <p15:presenceInfo xmlns:p15="http://schemas.microsoft.com/office/powerpoint/2012/main" userId="S::salozy@igesa.fr::6b3e11e8-287a-4aa4-a9f8-e2d50601aaa3" providerId="AD"/>
      </p:ext>
    </p:extLst>
  </p:cmAuthor>
  <p:cmAuthor id="3" name="CASANOVA Carole" initials="CC" lastIdx="20" clrIdx="2">
    <p:extLst>
      <p:ext uri="{19B8F6BF-5375-455C-9EA6-DF929625EA0E}">
        <p15:presenceInfo xmlns:p15="http://schemas.microsoft.com/office/powerpoint/2012/main" userId="S::ccasanova@igesa.fr::fea9472d-55a5-4d87-bd42-b980e694ffe7" providerId="AD"/>
      </p:ext>
    </p:extLst>
  </p:cmAuthor>
  <p:cmAuthor id="4" name="NICOLAI Guillaume" initials="NG" lastIdx="3" clrIdx="3">
    <p:extLst>
      <p:ext uri="{19B8F6BF-5375-455C-9EA6-DF929625EA0E}">
        <p15:presenceInfo xmlns:p15="http://schemas.microsoft.com/office/powerpoint/2012/main" userId="S::gnicolai@igesa.fr::d0349e7b-2797-4e57-94ca-b4df918beb99" providerId="AD"/>
      </p:ext>
    </p:extLst>
  </p:cmAuthor>
  <p:cmAuthor id="5" name="TEYSSIER Lisa" initials="TL" lastIdx="11" clrIdx="4">
    <p:extLst>
      <p:ext uri="{19B8F6BF-5375-455C-9EA6-DF929625EA0E}">
        <p15:presenceInfo xmlns:p15="http://schemas.microsoft.com/office/powerpoint/2012/main" userId="S::lteyssier@igesa.fr::0d177ba1-e996-4432-9955-427e8065e3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91BA"/>
    <a:srgbClr val="F2AB01"/>
    <a:srgbClr val="006BA6"/>
    <a:srgbClr val="989071"/>
    <a:srgbClr val="887875"/>
    <a:srgbClr val="FFFFFF"/>
    <a:srgbClr val="0070AC"/>
    <a:srgbClr val="9B6EB6"/>
    <a:srgbClr val="E1360C"/>
    <a:srgbClr val="DD74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F1A9B8-0217-DE51-6DDD-F93994E2560D}" v="185" dt="2025-05-12T13:27:59.773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6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9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95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5" name="Shape 21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- inter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6"/>
          <p:cNvSpPr/>
          <p:nvPr/>
        </p:nvSpPr>
        <p:spPr>
          <a:xfrm>
            <a:off x="0" y="3811"/>
            <a:ext cx="3362174" cy="144004"/>
          </a:xfrm>
          <a:prstGeom prst="rect">
            <a:avLst/>
          </a:prstGeom>
          <a:solidFill>
            <a:srgbClr val="48A9C5"/>
          </a:solidFill>
          <a:ln w="12700">
            <a:solidFill>
              <a:srgbClr val="48A9C5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47" name="Rectangle 7"/>
          <p:cNvSpPr/>
          <p:nvPr/>
        </p:nvSpPr>
        <p:spPr>
          <a:xfrm>
            <a:off x="3361998" y="3811"/>
            <a:ext cx="3362174" cy="144004"/>
          </a:xfrm>
          <a:prstGeom prst="rect">
            <a:avLst/>
          </a:prstGeom>
          <a:solidFill>
            <a:srgbClr val="006BA6"/>
          </a:solidFill>
          <a:ln w="12700">
            <a:solidFill>
              <a:srgbClr val="006BA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48" name="Rectangle 8"/>
          <p:cNvSpPr/>
          <p:nvPr/>
        </p:nvSpPr>
        <p:spPr>
          <a:xfrm>
            <a:off x="6724172" y="3811"/>
            <a:ext cx="3362176" cy="144004"/>
          </a:xfrm>
          <a:prstGeom prst="rect">
            <a:avLst/>
          </a:prstGeom>
          <a:solidFill>
            <a:srgbClr val="012169"/>
          </a:solidFill>
          <a:ln w="12700">
            <a:solidFill>
              <a:srgbClr val="18286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pic>
        <p:nvPicPr>
          <p:cNvPr id="49" name="Image 1" descr="Image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4418" y="6788353"/>
            <a:ext cx="1120726" cy="592332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289082" y="2341572"/>
            <a:ext cx="5508181" cy="1508127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b="1">
                <a:solidFill>
                  <a:srgbClr val="012169"/>
                </a:solidFill>
              </a:defRPr>
            </a:lvl1pPr>
            <a:lvl2pPr algn="ctr">
              <a:buFontTx/>
              <a:defRPr b="1">
                <a:solidFill>
                  <a:srgbClr val="012169"/>
                </a:solidFill>
              </a:defRPr>
            </a:lvl2pPr>
            <a:lvl3pPr algn="ctr">
              <a:buFontTx/>
              <a:defRPr b="1">
                <a:solidFill>
                  <a:srgbClr val="012169"/>
                </a:solidFill>
              </a:defRPr>
            </a:lvl3pPr>
            <a:lvl4pPr algn="ctr">
              <a:buFontTx/>
              <a:defRPr b="1">
                <a:solidFill>
                  <a:srgbClr val="012169"/>
                </a:solidFill>
              </a:defRPr>
            </a:lvl4pPr>
            <a:lvl5pPr algn="ctr">
              <a:buFontTx/>
              <a:defRPr b="1">
                <a:solidFill>
                  <a:srgbClr val="012169"/>
                </a:solidFill>
              </a:defRPr>
            </a:lvl5pPr>
          </a:lstStyle>
          <a:p>
            <a:r>
              <a:t>TITRE SECTION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1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870625" y="6865264"/>
            <a:ext cx="350413" cy="276995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e du titre"/>
          <p:cNvSpPr txBox="1">
            <a:spLocks noGrp="1"/>
          </p:cNvSpPr>
          <p:nvPr>
            <p:ph type="title"/>
          </p:nvPr>
        </p:nvSpPr>
        <p:spPr>
          <a:xfrm>
            <a:off x="694887" y="403225"/>
            <a:ext cx="8699570" cy="14605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71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94887" y="1852613"/>
            <a:ext cx="4266667" cy="908052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72" name="Espace réservé du texte 4"/>
          <p:cNvSpPr>
            <a:spLocks noGrp="1"/>
          </p:cNvSpPr>
          <p:nvPr>
            <p:ph type="body" sz="quarter" idx="21"/>
          </p:nvPr>
        </p:nvSpPr>
        <p:spPr>
          <a:xfrm>
            <a:off x="5106822" y="1852613"/>
            <a:ext cx="4287634" cy="908052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17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e du titre"/>
          <p:cNvSpPr txBox="1">
            <a:spLocks noGrp="1"/>
          </p:cNvSpPr>
          <p:nvPr>
            <p:ph type="title"/>
          </p:nvPr>
        </p:nvSpPr>
        <p:spPr>
          <a:xfrm>
            <a:off x="694887" y="503246"/>
            <a:ext cx="3252790" cy="176530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196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4287637" y="1089025"/>
            <a:ext cx="5106823" cy="53721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6" indent="-261257">
              <a:defRPr sz="3200"/>
            </a:lvl2pPr>
            <a:lvl3pPr marL="1219199" indent="-304799">
              <a:defRPr sz="3200"/>
            </a:lvl3pPr>
            <a:lvl4pPr marL="1737359" indent="-365759">
              <a:defRPr sz="3200"/>
            </a:lvl4pPr>
            <a:lvl5pPr marL="2194557" indent="-365759"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97" name="Espace réservé du texte 3"/>
          <p:cNvSpPr>
            <a:spLocks noGrp="1"/>
          </p:cNvSpPr>
          <p:nvPr>
            <p:ph type="body" sz="quarter" idx="21"/>
          </p:nvPr>
        </p:nvSpPr>
        <p:spPr>
          <a:xfrm>
            <a:off x="694887" y="2268547"/>
            <a:ext cx="3252790" cy="420052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e du titre"/>
          <p:cNvSpPr txBox="1">
            <a:spLocks noGrp="1"/>
          </p:cNvSpPr>
          <p:nvPr>
            <p:ph type="title"/>
          </p:nvPr>
        </p:nvSpPr>
        <p:spPr>
          <a:xfrm>
            <a:off x="694887" y="503246"/>
            <a:ext cx="3252790" cy="176530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206" name="Espace réservé pour une image  2"/>
          <p:cNvSpPr>
            <a:spLocks noGrp="1"/>
          </p:cNvSpPr>
          <p:nvPr>
            <p:ph type="pic" sz="half" idx="21"/>
          </p:nvPr>
        </p:nvSpPr>
        <p:spPr>
          <a:xfrm>
            <a:off x="4287637" y="1089025"/>
            <a:ext cx="5106823" cy="5372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7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94887" y="2268547"/>
            <a:ext cx="3252790" cy="420052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ouverture thematiq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4">
            <a:extLst>
              <a:ext uri="{FF2B5EF4-FFF2-40B4-BE49-F238E27FC236}">
                <a16:creationId xmlns:a16="http://schemas.microsoft.com/office/drawing/2014/main" id="{40F0D0BE-3218-4901-A58D-94731EDA745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1259684" y="-1259683"/>
            <a:ext cx="7556500" cy="1007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925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rmediaire BLEU ig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6"/>
          <p:cNvSpPr/>
          <p:nvPr/>
        </p:nvSpPr>
        <p:spPr>
          <a:xfrm>
            <a:off x="0" y="3811"/>
            <a:ext cx="3362174" cy="144004"/>
          </a:xfrm>
          <a:prstGeom prst="rect">
            <a:avLst/>
          </a:prstGeom>
          <a:solidFill>
            <a:srgbClr val="48A9C5"/>
          </a:solidFill>
          <a:ln w="12700">
            <a:solidFill>
              <a:srgbClr val="48A9C5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85" name="Rectangle 7"/>
          <p:cNvSpPr/>
          <p:nvPr/>
        </p:nvSpPr>
        <p:spPr>
          <a:xfrm>
            <a:off x="3361998" y="3811"/>
            <a:ext cx="3362174" cy="144004"/>
          </a:xfrm>
          <a:prstGeom prst="rect">
            <a:avLst/>
          </a:prstGeom>
          <a:solidFill>
            <a:srgbClr val="006BA6"/>
          </a:solidFill>
          <a:ln w="12700">
            <a:solidFill>
              <a:srgbClr val="006BA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86" name="Rectangle 8"/>
          <p:cNvSpPr/>
          <p:nvPr/>
        </p:nvSpPr>
        <p:spPr>
          <a:xfrm>
            <a:off x="6724172" y="3811"/>
            <a:ext cx="3362176" cy="144004"/>
          </a:xfrm>
          <a:prstGeom prst="rect">
            <a:avLst/>
          </a:prstGeom>
          <a:solidFill>
            <a:srgbClr val="012169"/>
          </a:solidFill>
          <a:ln w="12700">
            <a:solidFill>
              <a:srgbClr val="18286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87" name="Rectangle 6"/>
          <p:cNvSpPr/>
          <p:nvPr/>
        </p:nvSpPr>
        <p:spPr>
          <a:xfrm>
            <a:off x="3" y="150813"/>
            <a:ext cx="10086349" cy="7408865"/>
          </a:xfrm>
          <a:prstGeom prst="rect">
            <a:avLst/>
          </a:prstGeom>
          <a:solidFill>
            <a:srgbClr val="012169"/>
          </a:solidFill>
          <a:ln w="12700">
            <a:solidFill>
              <a:srgbClr val="012169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pic>
        <p:nvPicPr>
          <p:cNvPr id="88" name="Image 7" descr="Imag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4700" y="6788362"/>
            <a:ext cx="1120726" cy="592333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289082" y="2341572"/>
            <a:ext cx="5508181" cy="1508127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b="1">
                <a:solidFill>
                  <a:srgbClr val="FFFFFF"/>
                </a:solidFill>
              </a:defRPr>
            </a:lvl1pPr>
            <a:lvl2pPr algn="ctr">
              <a:buFontTx/>
              <a:defRPr b="1">
                <a:solidFill>
                  <a:srgbClr val="FFFFFF"/>
                </a:solidFill>
              </a:defRPr>
            </a:lvl2pPr>
            <a:lvl3pPr algn="ctr">
              <a:buFontTx/>
              <a:defRPr b="1">
                <a:solidFill>
                  <a:srgbClr val="FFFFFF"/>
                </a:solidFill>
              </a:defRPr>
            </a:lvl3pPr>
            <a:lvl4pPr algn="ctr">
              <a:buFontTx/>
              <a:defRPr b="1">
                <a:solidFill>
                  <a:srgbClr val="FFFFFF"/>
                </a:solidFill>
              </a:defRPr>
            </a:lvl4pPr>
            <a:lvl5pPr algn="ctr">
              <a:buFontTx/>
              <a:defRPr b="1">
                <a:solidFill>
                  <a:srgbClr val="FFFFFF"/>
                </a:solidFill>
              </a:defRPr>
            </a:lvl5pPr>
          </a:lstStyle>
          <a:p>
            <a:r>
              <a:t>TITRE SECTION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870625" y="6865264"/>
            <a:ext cx="350413" cy="276995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intermediaire institutionn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6"/>
          <p:cNvSpPr/>
          <p:nvPr/>
        </p:nvSpPr>
        <p:spPr>
          <a:xfrm>
            <a:off x="0" y="3811"/>
            <a:ext cx="3362174" cy="144004"/>
          </a:xfrm>
          <a:prstGeom prst="rect">
            <a:avLst/>
          </a:prstGeom>
          <a:solidFill>
            <a:srgbClr val="48A9C5"/>
          </a:solidFill>
          <a:ln w="12700">
            <a:solidFill>
              <a:srgbClr val="48A9C5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98" name="Rectangle 7"/>
          <p:cNvSpPr/>
          <p:nvPr/>
        </p:nvSpPr>
        <p:spPr>
          <a:xfrm>
            <a:off x="3361998" y="3811"/>
            <a:ext cx="3362174" cy="144004"/>
          </a:xfrm>
          <a:prstGeom prst="rect">
            <a:avLst/>
          </a:prstGeom>
          <a:solidFill>
            <a:srgbClr val="006BA6"/>
          </a:solidFill>
          <a:ln w="12700">
            <a:solidFill>
              <a:srgbClr val="006BA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99" name="Rectangle 8"/>
          <p:cNvSpPr/>
          <p:nvPr/>
        </p:nvSpPr>
        <p:spPr>
          <a:xfrm>
            <a:off x="6724172" y="3811"/>
            <a:ext cx="3362176" cy="144004"/>
          </a:xfrm>
          <a:prstGeom prst="rect">
            <a:avLst/>
          </a:prstGeom>
          <a:solidFill>
            <a:srgbClr val="012169"/>
          </a:solidFill>
          <a:ln w="12700">
            <a:solidFill>
              <a:srgbClr val="18286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pic>
        <p:nvPicPr>
          <p:cNvPr id="100" name="Image 1" descr="Image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4700" y="6788353"/>
            <a:ext cx="1120726" cy="592332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Image 2" descr="Image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375"/>
          <a:stretch>
            <a:fillRect/>
          </a:stretch>
        </p:blipFill>
        <p:spPr>
          <a:xfrm>
            <a:off x="-2" y="1260009"/>
            <a:ext cx="8478647" cy="435599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 3" descr="Image 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64450"/>
          <a:stretch>
            <a:fillRect/>
          </a:stretch>
        </p:blipFill>
        <p:spPr>
          <a:xfrm>
            <a:off x="8177017" y="273887"/>
            <a:ext cx="1909332" cy="2583461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870625" y="6865264"/>
            <a:ext cx="350413" cy="276995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intermediaire institutionn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6"/>
          <p:cNvSpPr/>
          <p:nvPr/>
        </p:nvSpPr>
        <p:spPr>
          <a:xfrm>
            <a:off x="0" y="3811"/>
            <a:ext cx="3362174" cy="144004"/>
          </a:xfrm>
          <a:prstGeom prst="rect">
            <a:avLst/>
          </a:prstGeom>
          <a:solidFill>
            <a:srgbClr val="48A9C5"/>
          </a:solidFill>
          <a:ln w="12700">
            <a:solidFill>
              <a:srgbClr val="48A9C5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111" name="Rectangle 7"/>
          <p:cNvSpPr/>
          <p:nvPr/>
        </p:nvSpPr>
        <p:spPr>
          <a:xfrm>
            <a:off x="3361998" y="3811"/>
            <a:ext cx="3362174" cy="144004"/>
          </a:xfrm>
          <a:prstGeom prst="rect">
            <a:avLst/>
          </a:prstGeom>
          <a:solidFill>
            <a:srgbClr val="006BA6"/>
          </a:solidFill>
          <a:ln w="12700">
            <a:solidFill>
              <a:srgbClr val="006BA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112" name="Rectangle 8"/>
          <p:cNvSpPr/>
          <p:nvPr/>
        </p:nvSpPr>
        <p:spPr>
          <a:xfrm>
            <a:off x="6724172" y="3811"/>
            <a:ext cx="3362176" cy="144004"/>
          </a:xfrm>
          <a:prstGeom prst="rect">
            <a:avLst/>
          </a:prstGeom>
          <a:solidFill>
            <a:srgbClr val="012169"/>
          </a:solidFill>
          <a:ln w="12700">
            <a:solidFill>
              <a:srgbClr val="18286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1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3389" y="714377"/>
            <a:ext cx="3118830" cy="48024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 b="1">
                <a:solidFill>
                  <a:srgbClr val="0072AB"/>
                </a:solidFill>
              </a:defRPr>
            </a:lvl1pPr>
            <a:lvl2pPr marL="685799" indent="-228599">
              <a:buFontTx/>
              <a:defRPr sz="2400" b="1">
                <a:solidFill>
                  <a:srgbClr val="0072AB"/>
                </a:solidFill>
              </a:defRPr>
            </a:lvl2pPr>
            <a:lvl3pPr marL="1188718" indent="-274318">
              <a:buFontTx/>
              <a:defRPr sz="2400" b="1">
                <a:solidFill>
                  <a:srgbClr val="0072AB"/>
                </a:solidFill>
              </a:defRPr>
            </a:lvl3pPr>
            <a:lvl4pPr marL="1676396" indent="-304799">
              <a:buFontTx/>
              <a:defRPr sz="2400" b="1">
                <a:solidFill>
                  <a:srgbClr val="0072AB"/>
                </a:solidFill>
              </a:defRPr>
            </a:lvl4pPr>
            <a:lvl5pPr marL="2133597" indent="-304799">
              <a:buFontTx/>
              <a:defRPr sz="2400" b="1">
                <a:solidFill>
                  <a:srgbClr val="0072AB"/>
                </a:solidFill>
              </a:defRPr>
            </a:lvl5pPr>
          </a:lstStyle>
          <a:p>
            <a:r>
              <a:t>Exemple de sommaire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4" name="Espace réservé du texte 7"/>
          <p:cNvSpPr>
            <a:spLocks noGrp="1"/>
          </p:cNvSpPr>
          <p:nvPr>
            <p:ph type="body" idx="21" hasCustomPrompt="1"/>
          </p:nvPr>
        </p:nvSpPr>
        <p:spPr>
          <a:xfrm>
            <a:off x="693393" y="1671638"/>
            <a:ext cx="8619369" cy="4652963"/>
          </a:xfrm>
          <a:prstGeom prst="rect">
            <a:avLst/>
          </a:prstGeom>
        </p:spPr>
        <p:txBody>
          <a:bodyPr/>
          <a:lstStyle>
            <a:lvl1pPr marL="0" indent="0" defTabSz="740661">
              <a:spcBef>
                <a:spcPts val="800"/>
              </a:spcBef>
              <a:buSzTx/>
              <a:buFontTx/>
              <a:buNone/>
              <a:defRPr sz="1700" b="1" cap="all">
                <a:solidFill>
                  <a:srgbClr val="182866"/>
                </a:solidFill>
              </a:defRPr>
            </a:lvl1pPr>
          </a:lstStyle>
          <a:p>
            <a:r>
              <a:t>lorem ipsum de IGESA
1 • Prêts et prestations d’action sociale				page 5
2 • Famille et Enfance						page 7
3 • Centres de vacances de jeunes					page 12
4 • Établissements familiaux					page 14
5 • Actions de condipers et soutien aux armées			page 15
6 • Résidences relais						page 16
7 • Culture et loisirs						page 18
 Les grands chiffres					page 19
 Le rôle de IGESA dans le plan famille			page 21</a:t>
            </a:r>
          </a:p>
        </p:txBody>
      </p:sp>
      <p:sp>
        <p:nvSpPr>
          <p:cNvPr id="11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870625" y="6865264"/>
            <a:ext cx="350413" cy="276995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r de cou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6"/>
          <p:cNvSpPr/>
          <p:nvPr/>
        </p:nvSpPr>
        <p:spPr>
          <a:xfrm>
            <a:off x="0" y="3811"/>
            <a:ext cx="3362174" cy="144004"/>
          </a:xfrm>
          <a:prstGeom prst="rect">
            <a:avLst/>
          </a:prstGeom>
          <a:solidFill>
            <a:srgbClr val="48A9C5"/>
          </a:solidFill>
          <a:ln w="12700">
            <a:solidFill>
              <a:srgbClr val="48A9C5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123" name="Rectangle 7"/>
          <p:cNvSpPr/>
          <p:nvPr/>
        </p:nvSpPr>
        <p:spPr>
          <a:xfrm>
            <a:off x="3361998" y="3811"/>
            <a:ext cx="3362174" cy="144004"/>
          </a:xfrm>
          <a:prstGeom prst="rect">
            <a:avLst/>
          </a:prstGeom>
          <a:solidFill>
            <a:srgbClr val="006BA6"/>
          </a:solidFill>
          <a:ln w="12700">
            <a:solidFill>
              <a:srgbClr val="006BA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124" name="Rectangle 8"/>
          <p:cNvSpPr/>
          <p:nvPr/>
        </p:nvSpPr>
        <p:spPr>
          <a:xfrm>
            <a:off x="6724172" y="3811"/>
            <a:ext cx="3362176" cy="144004"/>
          </a:xfrm>
          <a:prstGeom prst="rect">
            <a:avLst/>
          </a:prstGeom>
          <a:solidFill>
            <a:srgbClr val="012169"/>
          </a:solidFill>
          <a:ln w="12700">
            <a:solidFill>
              <a:srgbClr val="182866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125" name="ZoneTexte 2"/>
          <p:cNvSpPr txBox="1"/>
          <p:nvPr/>
        </p:nvSpPr>
        <p:spPr>
          <a:xfrm>
            <a:off x="926343" y="6933593"/>
            <a:ext cx="681529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pc="250" baseline="30000">
                <a:solidFill>
                  <a:srgbClr val="FFFFFF"/>
                </a:solidFill>
                <a:latin typeface="D-DIN Condensed"/>
                <a:ea typeface="D-DIN Condensed"/>
                <a:cs typeface="D-DIN Condensed"/>
                <a:sym typeface="D-DIN Condensed"/>
              </a:defRPr>
            </a:lvl1pPr>
          </a:lstStyle>
          <a:p>
            <a:r>
              <a:rPr sz="1800"/>
              <a:t>IGESA.fr</a:t>
            </a:r>
          </a:p>
        </p:txBody>
      </p:sp>
      <p:sp>
        <p:nvSpPr>
          <p:cNvPr id="126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789974" y="4809826"/>
            <a:ext cx="1681228" cy="1107998"/>
          </a:xfrm>
          <a:prstGeom prst="rect">
            <a:avLst/>
          </a:prstGeom>
        </p:spPr>
        <p:txBody>
          <a:bodyPr lIns="0" tIns="0" rIns="0" bIns="0"/>
          <a:lstStyle>
            <a:lvl2pPr marL="0" indent="0">
              <a:buSzTx/>
              <a:buNone/>
            </a:lvl2pPr>
          </a:lstStyle>
          <a:p>
            <a:r>
              <a:t>Nom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870625" y="6865264"/>
            <a:ext cx="350413" cy="276995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e du titre"/>
          <p:cNvSpPr txBox="1">
            <a:spLocks noGrp="1"/>
          </p:cNvSpPr>
          <p:nvPr>
            <p:ph type="title"/>
          </p:nvPr>
        </p:nvSpPr>
        <p:spPr>
          <a:xfrm>
            <a:off x="1260985" y="1236662"/>
            <a:ext cx="7564388" cy="2632076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135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60985" y="3970346"/>
            <a:ext cx="7564388" cy="1825627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44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e du titre"/>
          <p:cNvSpPr txBox="1">
            <a:spLocks noGrp="1"/>
          </p:cNvSpPr>
          <p:nvPr>
            <p:ph type="title"/>
          </p:nvPr>
        </p:nvSpPr>
        <p:spPr>
          <a:xfrm>
            <a:off x="688897" y="1884372"/>
            <a:ext cx="8698070" cy="31448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153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88897" y="5059371"/>
            <a:ext cx="8698070" cy="16525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5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62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93389" y="2012950"/>
            <a:ext cx="4277152" cy="4795838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6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93392" y="403225"/>
            <a:ext cx="8699569" cy="1460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93392" y="2012950"/>
            <a:ext cx="8699569" cy="4795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7124091" y="7007225"/>
            <a:ext cx="477050" cy="369328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6" r:id="rId12"/>
    <p:sldLayoutId id="2147483667" r:id="rId13"/>
    <p:sldLayoutId id="2147483669" r:id="rId14"/>
  </p:sldLayoutIdLst>
  <p:transition spd="med"/>
  <p:txStyles>
    <p:titleStyle>
      <a:lvl1pPr marL="0" marR="0" indent="0" algn="l" defTabSz="91439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39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39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39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39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39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39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39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39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599" marR="0" indent="-228599" algn="l" defTabSz="914398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1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898" marR="0" indent="-266701" algn="l" defTabSz="914398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1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7" marR="0" indent="-320037" algn="l" defTabSz="914398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1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197" marR="0" indent="-355599" algn="l" defTabSz="914398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1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397" marR="0" indent="-355599" algn="l" defTabSz="914398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1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596" marR="0" indent="-355599" algn="l" defTabSz="914398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1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797" marR="0" indent="-355599" algn="l" defTabSz="914398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1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5995" marR="0" indent="-355599" algn="l" defTabSz="914398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1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194" marR="0" indent="-355599" algn="l" defTabSz="914398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1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l" defTabSz="457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457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457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457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457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457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457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457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457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5380522" y="2626584"/>
            <a:ext cx="336884" cy="395749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23288" y="360068"/>
            <a:ext cx="2342308" cy="6143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392" b="1" dirty="0">
                <a:solidFill>
                  <a:schemeClr val="bg1"/>
                </a:solidFill>
              </a:rPr>
              <a:t>Réservation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855" y="457060"/>
            <a:ext cx="5313904" cy="664238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020" y="4189264"/>
            <a:ext cx="2585143" cy="274671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08616" y="877485"/>
            <a:ext cx="2579552" cy="3533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96" dirty="0">
                <a:solidFill>
                  <a:schemeClr val="bg1"/>
                </a:solidFill>
              </a:rPr>
              <a:t>www.igesa.fr/vos vacances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259" y="1230787"/>
            <a:ext cx="2674904" cy="2791595"/>
          </a:xfrm>
          <a:prstGeom prst="rect">
            <a:avLst/>
          </a:prstGeom>
        </p:spPr>
      </p:pic>
      <p:cxnSp>
        <p:nvCxnSpPr>
          <p:cNvPr id="10" name="Connecteur droit avec flèche 9"/>
          <p:cNvCxnSpPr/>
          <p:nvPr/>
        </p:nvCxnSpPr>
        <p:spPr>
          <a:xfrm flipH="1">
            <a:off x="2668548" y="3419253"/>
            <a:ext cx="358997" cy="358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2668548" y="6363032"/>
            <a:ext cx="358997" cy="287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>
            <a:off x="7550914" y="4424445"/>
            <a:ext cx="646195" cy="430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3529780" y="5998489"/>
            <a:ext cx="2836442" cy="759310"/>
          </a:xfrm>
          <a:prstGeom prst="rect">
            <a:avLst/>
          </a:prstGeom>
          <a:solidFill>
            <a:schemeClr val="accent5">
              <a:lumMod val="5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1319" dirty="0"/>
              <a:t>Envoyer le formulaire à reservation.la.reunion@igesa.fr </a:t>
            </a:r>
          </a:p>
          <a:p>
            <a:endParaRPr lang="fr-FR" sz="1696" dirty="0"/>
          </a:p>
        </p:txBody>
      </p:sp>
      <p:sp>
        <p:nvSpPr>
          <p:cNvPr id="16" name="Ellipse 15"/>
          <p:cNvSpPr/>
          <p:nvPr/>
        </p:nvSpPr>
        <p:spPr>
          <a:xfrm>
            <a:off x="2848046" y="3193963"/>
            <a:ext cx="430797" cy="45058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96" b="1" dirty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7" name="Ellipse 16"/>
          <p:cNvSpPr/>
          <p:nvPr/>
        </p:nvSpPr>
        <p:spPr>
          <a:xfrm>
            <a:off x="2883765" y="6137742"/>
            <a:ext cx="430797" cy="45058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96" b="1" dirty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8" name="Ellipse 17"/>
          <p:cNvSpPr/>
          <p:nvPr/>
        </p:nvSpPr>
        <p:spPr>
          <a:xfrm>
            <a:off x="8053890" y="4189264"/>
            <a:ext cx="430797" cy="45058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96" b="1" dirty="0">
                <a:solidFill>
                  <a:schemeClr val="accent5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19" name="Ellipse 18"/>
          <p:cNvSpPr/>
          <p:nvPr/>
        </p:nvSpPr>
        <p:spPr>
          <a:xfrm>
            <a:off x="6049003" y="5773199"/>
            <a:ext cx="430797" cy="45058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96" b="1" dirty="0">
                <a:solidFill>
                  <a:schemeClr val="accent5">
                    <a:lumMod val="50000"/>
                  </a:schemeClr>
                </a:solidFill>
              </a:rPr>
              <a:t>3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3750" y="4136040"/>
            <a:ext cx="1048617" cy="141262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187433" y="7127644"/>
            <a:ext cx="8254951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1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Les logements sont facturés aux</a:t>
            </a:r>
            <a:r>
              <a:rPr kumimoji="0" lang="fr-FR" sz="1800" b="1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fr-FR" sz="1800" b="1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tarifs conventionnés F pour les bénéficiaires</a:t>
            </a:r>
            <a:r>
              <a:rPr kumimoji="0" lang="fr-FR" sz="1800" b="1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SRIAS </a:t>
            </a:r>
            <a:endParaRPr kumimoji="0" lang="fr-FR" sz="18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21" name="Connecteur droit avec flèche 20"/>
          <p:cNvCxnSpPr/>
          <p:nvPr/>
        </p:nvCxnSpPr>
        <p:spPr>
          <a:xfrm flipH="1">
            <a:off x="5618207" y="1750923"/>
            <a:ext cx="1104211" cy="9375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llipse 21"/>
          <p:cNvSpPr/>
          <p:nvPr/>
        </p:nvSpPr>
        <p:spPr>
          <a:xfrm>
            <a:off x="6742306" y="1525633"/>
            <a:ext cx="1454803" cy="45058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>
                <a:solidFill>
                  <a:schemeClr val="accent5">
                    <a:lumMod val="50000"/>
                  </a:schemeClr>
                </a:solidFill>
              </a:rPr>
              <a:t>Consultation des tarifs</a:t>
            </a:r>
            <a:endParaRPr lang="fr-FR" sz="1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512447"/>
      </p:ext>
    </p:extLst>
  </p:cSld>
  <p:clrMapOvr>
    <a:masterClrMapping/>
  </p:clrMapOvr>
</p:sld>
</file>

<file path=ppt/theme/theme1.xml><?xml version="1.0" encoding="utf-8"?>
<a:theme xmlns:a="http://schemas.openxmlformats.org/drawingml/2006/main" name="2_Conception personnalisée">
  <a:themeElements>
    <a:clrScheme name="2_Conception personnalisé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2_Conception personnalisé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2_Conception personnalisé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Conception personnalisée">
  <a:themeElements>
    <a:clrScheme name="2_Conception personnalisé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2_Conception personnalisé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2_Conception personnalisé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77D2EE7FA6DE4EAA765F333D1C1696" ma:contentTypeVersion="18" ma:contentTypeDescription="Crée un document." ma:contentTypeScope="" ma:versionID="9a73eef7775bce01c3f440f7f7fa35c8">
  <xsd:schema xmlns:xsd="http://www.w3.org/2001/XMLSchema" xmlns:xs="http://www.w3.org/2001/XMLSchema" xmlns:p="http://schemas.microsoft.com/office/2006/metadata/properties" xmlns:ns2="1f378418-4874-467a-92b4-bdf032b60273" xmlns:ns3="825133b4-37f9-48d6-9d3b-c8ad1f598944" targetNamespace="http://schemas.microsoft.com/office/2006/metadata/properties" ma:root="true" ma:fieldsID="49ef0db16cdd7b1d6812ecbb516c3dd8" ns2:_="" ns3:_="">
    <xsd:import namespace="1f378418-4874-467a-92b4-bdf032b60273"/>
    <xsd:import namespace="825133b4-37f9-48d6-9d3b-c8ad1f5989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78418-4874-467a-92b4-bdf032b602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6ca7b9f2-081f-4d39-9e42-3fdf6ac873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5133b4-37f9-48d6-9d3b-c8ad1f59894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f1c27eb-3e34-4451-a670-e35f2f080df9}" ma:internalName="TaxCatchAll" ma:showField="CatchAllData" ma:web="825133b4-37f9-48d6-9d3b-c8ad1f5989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378418-4874-467a-92b4-bdf032b60273">
      <Terms xmlns="http://schemas.microsoft.com/office/infopath/2007/PartnerControls"/>
    </lcf76f155ced4ddcb4097134ff3c332f>
    <TaxCatchAll xmlns="825133b4-37f9-48d6-9d3b-c8ad1f598944" xsi:nil="true"/>
  </documentManagement>
</p:properties>
</file>

<file path=customXml/itemProps1.xml><?xml version="1.0" encoding="utf-8"?>
<ds:datastoreItem xmlns:ds="http://schemas.openxmlformats.org/officeDocument/2006/customXml" ds:itemID="{FC7D2D48-8FF7-4D42-9EFB-E523AA680E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378418-4874-467a-92b4-bdf032b60273"/>
    <ds:schemaRef ds:uri="825133b4-37f9-48d6-9d3b-c8ad1f5989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9B09D1-6C01-4BBB-9A83-AEC451709D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92ECDE-2CFB-4874-B2E7-D98A35441EE9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1f378418-4874-467a-92b4-bdf032b60273"/>
    <ds:schemaRef ds:uri="http://schemas.microsoft.com/office/infopath/2007/PartnerControls"/>
    <ds:schemaRef ds:uri="825133b4-37f9-48d6-9d3b-c8ad1f59894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8736</TotalTime>
  <Words>27</Words>
  <Application>Microsoft Office PowerPoint</Application>
  <PresentationFormat>Personnalisé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D-DIN Condensed</vt:lpstr>
      <vt:lpstr>Helvetica</vt:lpstr>
      <vt:lpstr>2_Conception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NICOLAI Guillaume</dc:creator>
  <cp:lastModifiedBy>DEFOSSE Gabrielle</cp:lastModifiedBy>
  <cp:revision>59</cp:revision>
  <dcterms:modified xsi:type="dcterms:W3CDTF">2025-11-06T08:19:02Z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0x0101000677D2EE7FA6DE4EAA765F333D1C1696</vt:lpwstr>
  </property>
  <property fmtid="{D5CDD505-2E9C-101B-9397-08002B2CF9AE}" pid="3" name="MediaServiceImageTags">
    <vt:lpwstr/>
  </property>
</Properties>
</file>